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2121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-sloan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52" y="777240"/>
            <a:ext cx="1737360" cy="5324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8952" y="233172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CEFF47"/>
                </a:solidFill>
                <a:latin typeface="JetBrains Mono"/>
              </a:rPr>
              <a:t>TITRE DE SECTION · MOIS 2026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2743200"/>
            <a:ext cx="932688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5400" b="0" i="0">
                <a:solidFill>
                  <a:srgbClr val="FFFFFF"/>
                </a:solidFill>
                <a:latin typeface="Brockmann"/>
              </a:rPr>
              <a:t>Le titre de votre
présentation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8952" y="5029200"/>
            <a:ext cx="73152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700" b="0" i="0">
                <a:solidFill>
                  <a:srgbClr val="C8C8C8"/>
                </a:solidFill>
                <a:latin typeface="Inter"/>
              </a:rPr>
              <a:t>Une phrase de sous-titre qui précise l'angle et le destinataire.</a:t>
            </a:r>
          </a:p>
        </p:txBody>
      </p:sp>
      <p:sp>
        <p:nvSpPr>
          <p:cNvPr id="6" name="Rectangle 5"/>
          <p:cNvSpPr/>
          <p:nvPr/>
        </p:nvSpPr>
        <p:spPr>
          <a:xfrm>
            <a:off x="758952" y="5989320"/>
            <a:ext cx="822960" cy="50292"/>
          </a:xfrm>
          <a:prstGeom prst="rect">
            <a:avLst/>
          </a:prstGeom>
          <a:solidFill>
            <a:srgbClr val="CEF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58952" y="77724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637381"/>
                </a:solidFill>
                <a:latin typeface="JetBrains Mono"/>
              </a:rPr>
              <a:t>MENTIONS OBLIGATOIRES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8952" y="1188720"/>
            <a:ext cx="96012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00" b="0" i="0">
                <a:solidFill>
                  <a:srgbClr val="4B5563"/>
                </a:solidFill>
                <a:latin typeface="Inter"/>
              </a:rPr>
              <a:t>À reprendre telles quelles dès qu'un crédit, un taux, un montant ou une durée sont mentionnés.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58952" y="2286000"/>
            <a:ext cx="10607040" cy="28346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261872" y="2697480"/>
            <a:ext cx="960120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  <a:spcAft>
                <a:spcPts val="1400"/>
              </a:spcAft>
            </a:pPr>
            <a:r>
              <a:rPr sz="1400" b="1" i="0">
                <a:solidFill>
                  <a:srgbClr val="121212"/>
                </a:solidFill>
                <a:latin typeface="Inter"/>
              </a:rPr>
              <a:t>Un crédit vous engage et doit être remboursé. Vérifiez vos capacités de remboursement avant de vous engager.</a:t>
            </a:r>
          </a:p>
          <a:p>
            <a:pPr algn="l">
              <a:lnSpc>
                <a:spcPct val="140000"/>
              </a:lnSpc>
            </a:pPr>
            <a:r>
              <a:rPr sz="1300" b="0" i="0">
                <a:solidFill>
                  <a:srgbClr val="4B5563"/>
                </a:solidFill>
                <a:latin typeface="Inter"/>
              </a:rPr>
              <a:t>Sloan est en cours d'obtention d'un agrément auprès de l'Autorité de contrôle prudentiel et de résolution (ACPR). À ce stade, Sloan ne propose pas, ne commercialise pas et n'octroie aucun crédit. Toute offre de crédit sera conditionnée à l'obtention préalable de cet agrément.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8952" y="6291072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0" i="0">
                <a:solidFill>
                  <a:srgbClr val="637381"/>
                </a:solidFill>
                <a:latin typeface="JetBrains Mono"/>
              </a:rPr>
              <a:t>SLOAN · DOCUMENT INTERNE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2121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-sloan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52" y="2651760"/>
            <a:ext cx="2103120" cy="64458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58952" y="3794760"/>
            <a:ext cx="822960" cy="50292"/>
          </a:xfrm>
          <a:prstGeom prst="rect">
            <a:avLst/>
          </a:prstGeom>
          <a:solidFill>
            <a:srgbClr val="CEF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4160520"/>
            <a:ext cx="7315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00" b="0" i="0">
                <a:solidFill>
                  <a:srgbClr val="C8C8C8"/>
                </a:solidFill>
                <a:latin typeface="Inter"/>
              </a:rPr>
              <a:t>www.sloan-finance.com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58952" y="77724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637381"/>
                </a:solidFill>
                <a:latin typeface="JetBrains Mono"/>
              </a:rPr>
              <a:t>SOMMAIRE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8952" y="1143000"/>
            <a:ext cx="73152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400" b="0" i="0">
                <a:solidFill>
                  <a:srgbClr val="121212"/>
                </a:solidFill>
                <a:latin typeface="Brockmann"/>
              </a:rPr>
              <a:t>Ce dont nous allons parler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2286000"/>
            <a:ext cx="7315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B8E83A"/>
                </a:solidFill>
                <a:latin typeface="JetBrains Mono"/>
              </a:rPr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73352" y="2231136"/>
            <a:ext cx="82296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300"/>
              </a:spcAft>
            </a:pPr>
            <a:r>
              <a:rPr sz="2200" b="0" i="0">
                <a:solidFill>
                  <a:srgbClr val="121212"/>
                </a:solidFill>
                <a:latin typeface="Brockmann"/>
              </a:rPr>
              <a:t>Le contexte</a:t>
            </a:r>
          </a:p>
          <a:p>
            <a:pPr algn="l"/>
            <a:r>
              <a:rPr sz="1400" b="0" i="0">
                <a:solidFill>
                  <a:srgbClr val="637381"/>
                </a:solidFill>
                <a:latin typeface="Inter"/>
              </a:rPr>
              <a:t>D'où l'on part et pourquoi ça compte</a:t>
            </a:r>
          </a:p>
        </p:txBody>
      </p:sp>
      <p:sp>
        <p:nvSpPr>
          <p:cNvPr id="6" name="Rectangle 5"/>
          <p:cNvSpPr/>
          <p:nvPr/>
        </p:nvSpPr>
        <p:spPr>
          <a:xfrm>
            <a:off x="758952" y="3218688"/>
            <a:ext cx="10058400" cy="9525"/>
          </a:xfrm>
          <a:prstGeom prst="rect">
            <a:avLst/>
          </a:prstGeom>
          <a:solidFill>
            <a:srgbClr val="DFE4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58952" y="3520440"/>
            <a:ext cx="7315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B8E83A"/>
                </a:solidFill>
                <a:latin typeface="JetBrains Mono"/>
              </a:rP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73352" y="3465576"/>
            <a:ext cx="82296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300"/>
              </a:spcAft>
            </a:pPr>
            <a:r>
              <a:rPr sz="2200" b="0" i="0">
                <a:solidFill>
                  <a:srgbClr val="121212"/>
                </a:solidFill>
                <a:latin typeface="Brockmann"/>
              </a:rPr>
              <a:t>Ce que nous proposons</a:t>
            </a:r>
          </a:p>
          <a:p>
            <a:pPr algn="l"/>
            <a:r>
              <a:rPr sz="1400" b="0" i="0">
                <a:solidFill>
                  <a:srgbClr val="637381"/>
                </a:solidFill>
                <a:latin typeface="Inter"/>
              </a:rPr>
              <a:t>L'approche, en une idée</a:t>
            </a:r>
          </a:p>
        </p:txBody>
      </p:sp>
      <p:sp>
        <p:nvSpPr>
          <p:cNvPr id="9" name="Rectangle 8"/>
          <p:cNvSpPr/>
          <p:nvPr/>
        </p:nvSpPr>
        <p:spPr>
          <a:xfrm>
            <a:off x="758952" y="4453128"/>
            <a:ext cx="10058400" cy="9525"/>
          </a:xfrm>
          <a:prstGeom prst="rect">
            <a:avLst/>
          </a:prstGeom>
          <a:solidFill>
            <a:srgbClr val="DFE4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58952" y="4754880"/>
            <a:ext cx="7315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B8E83A"/>
                </a:solidFill>
                <a:latin typeface="JetBrains Mono"/>
              </a:rPr>
              <a:t>03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73352" y="4700016"/>
            <a:ext cx="82296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300"/>
              </a:spcAft>
            </a:pPr>
            <a:r>
              <a:rPr sz="2200" b="0" i="0">
                <a:solidFill>
                  <a:srgbClr val="121212"/>
                </a:solidFill>
                <a:latin typeface="Brockmann"/>
              </a:rPr>
              <a:t>Les prochaines étapes</a:t>
            </a:r>
          </a:p>
          <a:p>
            <a:pPr algn="l"/>
            <a:r>
              <a:rPr sz="1400" b="0" i="0">
                <a:solidFill>
                  <a:srgbClr val="637381"/>
                </a:solidFill>
                <a:latin typeface="Inter"/>
              </a:rPr>
              <a:t>Qui fait quoi, et quand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6291072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0" i="0">
                <a:solidFill>
                  <a:srgbClr val="637381"/>
                </a:solidFill>
                <a:latin typeface="JetBrains Mono"/>
              </a:rPr>
              <a:t>SLOAN · DOCUMENT INTERNE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212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58952" y="2194560"/>
            <a:ext cx="274320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600" b="0" i="0">
                <a:solidFill>
                  <a:srgbClr val="CEFF47"/>
                </a:solidFill>
                <a:latin typeface="Brockmann"/>
              </a:rPr>
              <a:t>01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8952" y="3749039"/>
            <a:ext cx="822960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0" i="0">
                <a:solidFill>
                  <a:srgbClr val="FFFFFF"/>
                </a:solidFill>
                <a:latin typeface="Brockmann"/>
              </a:rPr>
              <a:t>Le titre de la section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758952" y="4892040"/>
            <a:ext cx="822960" cy="50292"/>
          </a:xfrm>
          <a:prstGeom prst="rect">
            <a:avLst/>
          </a:prstGeom>
          <a:solidFill>
            <a:srgbClr val="CEF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58952" y="77724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637381"/>
                </a:solidFill>
                <a:latin typeface="JetBrains Mono"/>
              </a:rPr>
              <a:t>SECTION 01 · LE CONTEXTE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8952" y="1143000"/>
            <a:ext cx="91440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0" i="0">
                <a:solidFill>
                  <a:srgbClr val="121212"/>
                </a:solidFill>
                <a:latin typeface="Brockmann"/>
              </a:rPr>
              <a:t>Un titre qui affirme quelque chose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1965960"/>
            <a:ext cx="85953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600" b="0" i="0">
                <a:solidFill>
                  <a:srgbClr val="637381"/>
                </a:solidFill>
                <a:latin typeface="Inter"/>
              </a:rPr>
              <a:t>Une phrase d'introduction qui pose le propos, en une ligne ou deux, sans jargon.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8952" y="2880360"/>
            <a:ext cx="859536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35000"/>
              </a:lnSpc>
              <a:spcAft>
                <a:spcPts val="1000"/>
              </a:spcAft>
            </a:pPr>
            <a:r>
              <a:rPr sz="1500">
                <a:solidFill>
                  <a:srgbClr val="4B5563"/>
                </a:solidFill>
                <a:latin typeface="Inter"/>
              </a:rPr>
              <a:t>— Un premier point, formulé simplement.</a:t>
            </a:r>
          </a:p>
          <a:p>
            <a:pPr>
              <a:lnSpc>
                <a:spcPct val="135000"/>
              </a:lnSpc>
              <a:spcAft>
                <a:spcPts val="1000"/>
              </a:spcAft>
            </a:pPr>
            <a:r>
              <a:rPr sz="1500">
                <a:solidFill>
                  <a:srgbClr val="4B5563"/>
                </a:solidFill>
                <a:latin typeface="Inter"/>
              </a:rPr>
              <a:t>— Un deuxième point, qui explique plutôt qu'il ne vend.</a:t>
            </a:r>
          </a:p>
          <a:p>
            <a:pPr>
              <a:lnSpc>
                <a:spcPct val="135000"/>
              </a:lnSpc>
              <a:spcAft>
                <a:spcPts val="1000"/>
              </a:spcAft>
            </a:pPr>
            <a:r>
              <a:rPr sz="1500">
                <a:solidFill>
                  <a:srgbClr val="4B5563"/>
                </a:solidFill>
                <a:latin typeface="Inter"/>
              </a:rPr>
              <a:t>— Un troisième point, vérifiable.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8952" y="6291072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0" i="0">
                <a:solidFill>
                  <a:srgbClr val="637381"/>
                </a:solidFill>
                <a:latin typeface="JetBrains Mono"/>
              </a:rPr>
              <a:t>SLOAN · DOCUMENT INTERNE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58952" y="77724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637381"/>
                </a:solidFill>
                <a:latin typeface="JetBrains Mono"/>
              </a:rPr>
              <a:t>COMPARAISON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8952" y="1143000"/>
            <a:ext cx="91440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0" i="0">
                <a:solidFill>
                  <a:srgbClr val="121212"/>
                </a:solidFill>
                <a:latin typeface="Brockmann"/>
              </a:rPr>
              <a:t>Ce qui change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58952" y="2240280"/>
            <a:ext cx="4846320" cy="2926080"/>
          </a:xfrm>
          <a:prstGeom prst="roundRect">
            <a:avLst>
              <a:gd name="adj" fmla="val 5000"/>
            </a:avLst>
          </a:prstGeom>
          <a:solidFill>
            <a:srgbClr val="FB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70432" y="2651760"/>
            <a:ext cx="502920" cy="45720"/>
          </a:xfrm>
          <a:prstGeom prst="rect">
            <a:avLst/>
          </a:prstGeom>
          <a:solidFill>
            <a:srgbClr val="DFE4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70432" y="2926080"/>
            <a:ext cx="4023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900" b="0" i="0">
                <a:solidFill>
                  <a:srgbClr val="121212"/>
                </a:solidFill>
                <a:latin typeface="Brockmann"/>
              </a:rPr>
              <a:t>Le prêt étudiant traditionnel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70432" y="3611880"/>
            <a:ext cx="402336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35000"/>
              </a:lnSpc>
              <a:spcAft>
                <a:spcPts val="1000"/>
              </a:spcAft>
            </a:pPr>
            <a:r>
              <a:rPr sz="1400">
                <a:solidFill>
                  <a:srgbClr val="4B5563"/>
                </a:solidFill>
                <a:latin typeface="Inter"/>
              </a:rPr>
              <a:t>— Finance un diplôme.</a:t>
            </a:r>
          </a:p>
          <a:p>
            <a:pPr>
              <a:lnSpc>
                <a:spcPct val="135000"/>
              </a:lnSpc>
              <a:spcAft>
                <a:spcPts val="1000"/>
              </a:spcAft>
            </a:pPr>
            <a:r>
              <a:rPr sz="1400">
                <a:solidFill>
                  <a:srgbClr val="4B5563"/>
                </a:solidFill>
                <a:latin typeface="Inter"/>
              </a:rPr>
              <a:t>— S'appuie sur les garanties de la famille.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153912" y="2240280"/>
            <a:ext cx="4846320" cy="29260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FE4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565392" y="2651760"/>
            <a:ext cx="502920" cy="45720"/>
          </a:xfrm>
          <a:prstGeom prst="rect">
            <a:avLst/>
          </a:prstGeom>
          <a:solidFill>
            <a:srgbClr val="CEF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65392" y="2926080"/>
            <a:ext cx="4023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900" b="0" i="0">
                <a:solidFill>
                  <a:srgbClr val="121212"/>
                </a:solidFill>
                <a:latin typeface="Brockmann"/>
              </a:rPr>
              <a:t>Sloan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65392" y="3611880"/>
            <a:ext cx="402336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35000"/>
              </a:lnSpc>
              <a:spcAft>
                <a:spcPts val="1000"/>
              </a:spcAft>
            </a:pPr>
            <a:r>
              <a:rPr sz="1400">
                <a:solidFill>
                  <a:srgbClr val="4B5563"/>
                </a:solidFill>
                <a:latin typeface="Inter"/>
              </a:rPr>
              <a:t>— Finance un parcours qui mène à l'emploi.</a:t>
            </a:r>
          </a:p>
          <a:p>
            <a:pPr>
              <a:lnSpc>
                <a:spcPct val="135000"/>
              </a:lnSpc>
              <a:spcAft>
                <a:spcPts val="1000"/>
              </a:spcAft>
            </a:pPr>
            <a:r>
              <a:rPr sz="1400">
                <a:solidFill>
                  <a:srgbClr val="4B5563"/>
                </a:solidFill>
                <a:latin typeface="Inter"/>
              </a:rPr>
              <a:t>— S'appuie sur le potentiel de l'étudiant et l'employabilité de sa formation.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6291072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0" i="0">
                <a:solidFill>
                  <a:srgbClr val="637381"/>
                </a:solidFill>
                <a:latin typeface="JetBrains Mono"/>
              </a:rPr>
              <a:t>SLOAN · DOCUMENT INTERNE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58952" y="77724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637381"/>
                </a:solidFill>
                <a:latin typeface="JetBrains Mono"/>
              </a:rPr>
              <a:t>LE CHIFFRE À RETENIR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8952" y="1828800"/>
            <a:ext cx="1051560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8800" b="0" i="0">
                <a:solidFill>
                  <a:srgbClr val="121212"/>
                </a:solidFill>
                <a:latin typeface="Brockmann"/>
              </a:rPr>
              <a:t>Un seul chiffre</a:t>
            </a:r>
          </a:p>
        </p:txBody>
      </p:sp>
      <p:sp>
        <p:nvSpPr>
          <p:cNvPr id="4" name="Rectangle 3"/>
          <p:cNvSpPr/>
          <p:nvPr/>
        </p:nvSpPr>
        <p:spPr>
          <a:xfrm>
            <a:off x="758952" y="3520440"/>
            <a:ext cx="4206240" cy="256032"/>
          </a:xfrm>
          <a:prstGeom prst="rect">
            <a:avLst/>
          </a:prstGeom>
          <a:solidFill>
            <a:srgbClr val="CEF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58952" y="4023360"/>
            <a:ext cx="77724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600" b="0" i="0">
                <a:solidFill>
                  <a:srgbClr val="4B5563"/>
                </a:solidFill>
                <a:latin typeface="Inter"/>
              </a:rPr>
              <a:t>Ce que ce chiffre veut dire, en une phrase. Toujours sourcé : un chiffre sans source ne va pas dans un slide Sloan.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8952" y="512064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37381"/>
                </a:solidFill>
                <a:latin typeface="JetBrains Mono"/>
              </a:rPr>
              <a:t>SOURCE — À CITER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8952" y="6291072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0" i="0">
                <a:solidFill>
                  <a:srgbClr val="637381"/>
                </a:solidFill>
                <a:latin typeface="JetBrains Mono"/>
              </a:rPr>
              <a:t>SLOAN · DOCUMENT INTERNE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212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58952" y="2103120"/>
            <a:ext cx="9601200" cy="23774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3600" b="0" i="0">
                <a:solidFill>
                  <a:srgbClr val="FFFFFF"/>
                </a:solidFill>
                <a:latin typeface="Brockmann"/>
              </a:rPr>
              <a:t>« Le message fort, celui qu'on veut
qu'ils retiennent en sortant. »</a:t>
            </a:r>
          </a:p>
        </p:txBody>
      </p:sp>
      <p:sp>
        <p:nvSpPr>
          <p:cNvPr id="3" name="Rectangle 2"/>
          <p:cNvSpPr/>
          <p:nvPr/>
        </p:nvSpPr>
        <p:spPr>
          <a:xfrm>
            <a:off x="758952" y="4709160"/>
            <a:ext cx="822960" cy="50292"/>
          </a:xfrm>
          <a:prstGeom prst="rect">
            <a:avLst/>
          </a:prstGeom>
          <a:solidFill>
            <a:srgbClr val="CEF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502920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9A9A9A"/>
                </a:solidFill>
                <a:latin typeface="JetBrains Mono"/>
              </a:rPr>
              <a:t>PRÉNOM NOM · RÔLE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8952" y="6291072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0" i="0">
                <a:solidFill>
                  <a:srgbClr val="8A8A8A"/>
                </a:solidFill>
                <a:latin typeface="JetBrains Mono"/>
              </a:rPr>
              <a:t>SLOAN · DOCUMENT INTERNE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58952" y="77724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637381"/>
                </a:solidFill>
                <a:latin typeface="JetBrains Mono"/>
              </a:rPr>
              <a:t>PROCHAINES ÉTAPES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8952" y="1143000"/>
            <a:ext cx="91440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0" i="0">
                <a:solidFill>
                  <a:srgbClr val="121212"/>
                </a:solidFill>
                <a:latin typeface="Brockmann"/>
              </a:rPr>
              <a:t>Qui fait quoi, et quand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58952" y="2286000"/>
            <a:ext cx="3200400" cy="2286000"/>
          </a:xfrm>
          <a:prstGeom prst="roundRect">
            <a:avLst>
              <a:gd name="adj" fmla="val 7000"/>
            </a:avLst>
          </a:prstGeom>
          <a:solidFill>
            <a:srgbClr val="FB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24712" y="2651760"/>
            <a:ext cx="914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B8E83A"/>
                </a:solidFill>
                <a:latin typeface="JetBrains Mono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" y="3063240"/>
            <a:ext cx="246888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 i="0">
                <a:solidFill>
                  <a:srgbClr val="121212"/>
                </a:solidFill>
                <a:latin typeface="Brockmann"/>
              </a:rPr>
              <a:t>Cette semaine</a:t>
            </a:r>
          </a:p>
          <a:p>
            <a:pPr algn="l">
              <a:lnSpc>
                <a:spcPct val="135000"/>
              </a:lnSpc>
            </a:pPr>
            <a:r>
              <a:rPr sz="1300" b="0" i="0">
                <a:solidFill>
                  <a:srgbClr val="637381"/>
                </a:solidFill>
                <a:latin typeface="Inter"/>
              </a:rPr>
              <a:t>L'action, formulée à l'infinitif, avec son responsable.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43400" y="2286000"/>
            <a:ext cx="3200400" cy="2286000"/>
          </a:xfrm>
          <a:prstGeom prst="roundRect">
            <a:avLst>
              <a:gd name="adj" fmla="val 7000"/>
            </a:avLst>
          </a:prstGeom>
          <a:solidFill>
            <a:srgbClr val="FB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709160" y="2651760"/>
            <a:ext cx="914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B8E83A"/>
                </a:solidFill>
                <a:latin typeface="JetBrains Mono"/>
              </a:rPr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09160" y="3063240"/>
            <a:ext cx="246888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 i="0">
                <a:solidFill>
                  <a:srgbClr val="121212"/>
                </a:solidFill>
                <a:latin typeface="Brockmann"/>
              </a:rPr>
              <a:t>D'ici fin du mois</a:t>
            </a:r>
          </a:p>
          <a:p>
            <a:pPr algn="l">
              <a:lnSpc>
                <a:spcPct val="135000"/>
              </a:lnSpc>
            </a:pPr>
            <a:r>
              <a:rPr sz="1300" b="0" i="0">
                <a:solidFill>
                  <a:srgbClr val="637381"/>
                </a:solidFill>
                <a:latin typeface="Inter"/>
              </a:rPr>
              <a:t>La deuxième action, avec sa date.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927848" y="2286000"/>
            <a:ext cx="3200400" cy="2286000"/>
          </a:xfrm>
          <a:prstGeom prst="roundRect">
            <a:avLst>
              <a:gd name="adj" fmla="val 7000"/>
            </a:avLst>
          </a:prstGeom>
          <a:solidFill>
            <a:srgbClr val="FB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93608" y="2651760"/>
            <a:ext cx="914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B8E83A"/>
                </a:solidFill>
                <a:latin typeface="JetBrains Mono"/>
              </a:rPr>
              <a:t>03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93608" y="3063240"/>
            <a:ext cx="246888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 i="0">
                <a:solidFill>
                  <a:srgbClr val="121212"/>
                </a:solidFill>
                <a:latin typeface="Brockmann"/>
              </a:rPr>
              <a:t>Le jalon suivant</a:t>
            </a:r>
          </a:p>
          <a:p>
            <a:pPr algn="l">
              <a:lnSpc>
                <a:spcPct val="135000"/>
              </a:lnSpc>
            </a:pPr>
            <a:r>
              <a:rPr sz="1300" b="0" i="0">
                <a:solidFill>
                  <a:srgbClr val="637381"/>
                </a:solidFill>
                <a:latin typeface="Inter"/>
              </a:rPr>
              <a:t>Ce qui débloque la suite.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6291072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0" i="0">
                <a:solidFill>
                  <a:srgbClr val="637381"/>
                </a:solidFill>
                <a:latin typeface="JetBrains Mono"/>
              </a:rPr>
              <a:t>SLOAN · DOCUMENT INTERNE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58952" y="77724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637381"/>
                </a:solidFill>
                <a:latin typeface="JetBrains Mono"/>
              </a:rPr>
              <a:t>MÉMO — À SUPPRIMER AVANT DIFFUSION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8952" y="1143000"/>
            <a:ext cx="91440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0" i="0">
                <a:solidFill>
                  <a:srgbClr val="121212"/>
                </a:solidFill>
                <a:latin typeface="Brockmann"/>
              </a:rPr>
              <a:t>Rester dans la charte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58952" y="2148840"/>
            <a:ext cx="1417320" cy="868680"/>
          </a:xfrm>
          <a:prstGeom prst="roundRect">
            <a:avLst>
              <a:gd name="adj" fmla="val 12000"/>
            </a:avLst>
          </a:prstGeom>
          <a:solidFill>
            <a:srgbClr val="1212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58952" y="3127248"/>
            <a:ext cx="14173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 i="0">
                <a:solidFill>
                  <a:srgbClr val="121212"/>
                </a:solidFill>
                <a:latin typeface="Inter"/>
              </a:rPr>
              <a:t>Ink</a:t>
            </a:r>
          </a:p>
          <a:p>
            <a:pPr algn="l"/>
            <a:r>
              <a:rPr sz="1000" b="0" i="0">
                <a:solidFill>
                  <a:srgbClr val="637381"/>
                </a:solidFill>
                <a:latin typeface="JetBrains Mono"/>
              </a:rPr>
              <a:t>#121212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377440" y="2148840"/>
            <a:ext cx="1417320" cy="868680"/>
          </a:xfrm>
          <a:prstGeom prst="roundRect">
            <a:avLst>
              <a:gd name="adj" fmla="val 12000"/>
            </a:avLst>
          </a:prstGeom>
          <a:solidFill>
            <a:srgbClr val="CEF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377440" y="3127248"/>
            <a:ext cx="14173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 i="0">
                <a:solidFill>
                  <a:srgbClr val="121212"/>
                </a:solidFill>
                <a:latin typeface="Inter"/>
              </a:rPr>
              <a:t>Wasabi</a:t>
            </a:r>
          </a:p>
          <a:p>
            <a:pPr algn="l"/>
            <a:r>
              <a:rPr sz="1000" b="0" i="0">
                <a:solidFill>
                  <a:srgbClr val="637381"/>
                </a:solidFill>
                <a:latin typeface="JetBrains Mono"/>
              </a:rPr>
              <a:t>#CEFF47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995928" y="2148840"/>
            <a:ext cx="1417320" cy="868680"/>
          </a:xfrm>
          <a:prstGeom prst="roundRect">
            <a:avLst>
              <a:gd name="adj" fmla="val 12000"/>
            </a:avLst>
          </a:prstGeom>
          <a:solidFill>
            <a:srgbClr val="FBFAF6"/>
          </a:solidFill>
          <a:ln>
            <a:solidFill>
              <a:srgbClr val="DFE4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995928" y="3127248"/>
            <a:ext cx="14173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 i="0">
                <a:solidFill>
                  <a:srgbClr val="121212"/>
                </a:solidFill>
                <a:latin typeface="Inter"/>
              </a:rPr>
              <a:t>Linen</a:t>
            </a:r>
          </a:p>
          <a:p>
            <a:pPr algn="l"/>
            <a:r>
              <a:rPr sz="1000" b="0" i="0">
                <a:solidFill>
                  <a:srgbClr val="637381"/>
                </a:solidFill>
                <a:latin typeface="JetBrains Mono"/>
              </a:rPr>
              <a:t>#FBFAF6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14416" y="2148840"/>
            <a:ext cx="1417320" cy="86868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>
            <a:solidFill>
              <a:srgbClr val="DFE4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14416" y="3127248"/>
            <a:ext cx="14173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 i="0">
                <a:solidFill>
                  <a:srgbClr val="121212"/>
                </a:solidFill>
                <a:latin typeface="Inter"/>
              </a:rPr>
              <a:t>Paper</a:t>
            </a:r>
          </a:p>
          <a:p>
            <a:pPr algn="l"/>
            <a:r>
              <a:rPr sz="1000" b="0" i="0">
                <a:solidFill>
                  <a:srgbClr val="637381"/>
                </a:solidFill>
                <a:latin typeface="JetBrains Mono"/>
              </a:rPr>
              <a:t>#FFFFFF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232904" y="2148840"/>
            <a:ext cx="1417320" cy="868680"/>
          </a:xfrm>
          <a:prstGeom prst="roundRect">
            <a:avLst>
              <a:gd name="adj" fmla="val 12000"/>
            </a:avLst>
          </a:prstGeom>
          <a:solidFill>
            <a:srgbClr val="F74E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232904" y="3127248"/>
            <a:ext cx="14173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 i="0">
                <a:solidFill>
                  <a:srgbClr val="121212"/>
                </a:solidFill>
                <a:latin typeface="Inter"/>
              </a:rPr>
              <a:t>Pink</a:t>
            </a:r>
          </a:p>
          <a:p>
            <a:pPr algn="l"/>
            <a:r>
              <a:rPr sz="1000" b="0" i="0">
                <a:solidFill>
                  <a:srgbClr val="637381"/>
                </a:solidFill>
                <a:latin typeface="JetBrains Mono"/>
              </a:rPr>
              <a:t>#F74EA8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851392" y="2148840"/>
            <a:ext cx="1417320" cy="868680"/>
          </a:xfrm>
          <a:prstGeom prst="roundRect">
            <a:avLst>
              <a:gd name="adj" fmla="val 12000"/>
            </a:avLst>
          </a:prstGeom>
          <a:solidFill>
            <a:srgbClr val="6373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851392" y="3127248"/>
            <a:ext cx="14173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 i="0">
                <a:solidFill>
                  <a:srgbClr val="121212"/>
                </a:solidFill>
                <a:latin typeface="Inter"/>
              </a:rPr>
              <a:t>Gris</a:t>
            </a:r>
          </a:p>
          <a:p>
            <a:pPr algn="l"/>
            <a:r>
              <a:rPr sz="1000" b="0" i="0">
                <a:solidFill>
                  <a:srgbClr val="637381"/>
                </a:solidFill>
                <a:latin typeface="JetBrains Mono"/>
              </a:rPr>
              <a:t>#637381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8952" y="4114800"/>
            <a:ext cx="1051560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35000"/>
              </a:lnSpc>
              <a:spcAft>
                <a:spcPts val="1000"/>
              </a:spcAft>
            </a:pPr>
            <a:r>
              <a:rPr sz="1400">
                <a:solidFill>
                  <a:srgbClr val="4B5563"/>
                </a:solidFill>
                <a:latin typeface="Inter"/>
              </a:rPr>
              <a:t>— Le wasabi est un accent, jamais un fond : une seule chose en wasabi par slide.</a:t>
            </a:r>
          </a:p>
          <a:p>
            <a:pPr>
              <a:lnSpc>
                <a:spcPct val="135000"/>
              </a:lnSpc>
              <a:spcAft>
                <a:spcPts val="1000"/>
              </a:spcAft>
            </a:pPr>
            <a:r>
              <a:rPr sz="1400">
                <a:solidFill>
                  <a:srgbClr val="4B5563"/>
                </a:solidFill>
                <a:latin typeface="Inter"/>
              </a:rPr>
              <a:t>— Titres en Brockmann, corps en Inter. Si Brockmann manque, tout en Inter.</a:t>
            </a:r>
          </a:p>
          <a:p>
            <a:pPr>
              <a:lnSpc>
                <a:spcPct val="135000"/>
              </a:lnSpc>
              <a:spcAft>
                <a:spcPts val="1000"/>
              </a:spcAft>
            </a:pPr>
            <a:r>
              <a:rPr sz="1400">
                <a:solidFill>
                  <a:srgbClr val="4B5563"/>
                </a:solidFill>
                <a:latin typeface="Inter"/>
              </a:rPr>
              <a:t>— Aucune promesse d'emploi, de salaire ou de réussite — même implicite.</a:t>
            </a:r>
          </a:p>
          <a:p>
            <a:pPr>
              <a:lnSpc>
                <a:spcPct val="135000"/>
              </a:lnSpc>
              <a:spcAft>
                <a:spcPts val="1000"/>
              </a:spcAft>
            </a:pPr>
            <a:r>
              <a:rPr sz="1400">
                <a:solidFill>
                  <a:srgbClr val="4B5563"/>
                </a:solidFill>
                <a:latin typeface="Inter"/>
              </a:rPr>
              <a:t>— Toute diffusion publique passe par la conformité avant publication.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58952" y="6291072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0" i="0">
                <a:solidFill>
                  <a:srgbClr val="637381"/>
                </a:solidFill>
                <a:latin typeface="JetBrains Mono"/>
              </a:rPr>
              <a:t>SLOAN · DOCUMENT INTERNE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loan">
      <a:dk1>
        <a:srgbClr val="121212"/>
      </a:dk1>
      <a:lt1>
        <a:srgbClr val="FFFFFF"/>
      </a:lt1>
      <a:dk2>
        <a:srgbClr val="4B5563"/>
      </a:dk2>
      <a:lt2>
        <a:srgbClr val="FBFAF6"/>
      </a:lt2>
      <a:accent1>
        <a:srgbClr val="CEFF47"/>
      </a:accent1>
      <a:accent2>
        <a:srgbClr val="121212"/>
      </a:accent2>
      <a:accent3>
        <a:srgbClr val="F74EA8"/>
      </a:accent3>
      <a:accent4>
        <a:srgbClr val="637381"/>
      </a:accent4>
      <a:accent5>
        <a:srgbClr val="DFE4EA"/>
      </a:accent5>
      <a:accent6>
        <a:srgbClr val="B8E83A"/>
      </a:accent6>
      <a:hlink>
        <a:srgbClr val="121212"/>
      </a:hlink>
      <a:folHlink>
        <a:srgbClr val="637381"/>
      </a:folHlink>
    </a:clrScheme>
    <a:fontScheme name="Sloan">
      <a:majorFont>
        <a:latin typeface="Brockmann"/>
        <a:ea typeface=""/>
        <a:cs typeface=""/>
      </a:majorFont>
      <a:minorFont>
        <a:latin typeface="Inte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